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roxima Nova"/>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bold.fntdata"/><Relationship Id="rId16" Type="http://schemas.openxmlformats.org/officeDocument/2006/relationships/font" Target="fonts/ProximaNova-regular.fntdata"/><Relationship Id="rId5" Type="http://schemas.openxmlformats.org/officeDocument/2006/relationships/notesMaster" Target="notesMasters/notesMaster1.xml"/><Relationship Id="rId19" Type="http://schemas.openxmlformats.org/officeDocument/2006/relationships/font" Target="fonts/ProximaNova-boldItalic.fntdata"/><Relationship Id="rId6" Type="http://schemas.openxmlformats.org/officeDocument/2006/relationships/slide" Target="slides/slide1.xml"/><Relationship Id="rId18"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pencv.org/4.5.0/d1/de5/classcv_1_1CascadeClassifier.html#aaf8181cb63968136476ec4204ffca498" TargetMode="External"/><Relationship Id="rId3" Type="http://schemas.openxmlformats.org/officeDocument/2006/relationships/hyperlink" Target="https://towardsdatascience.com/computer-vision-detecting-objects-using-haar-cascade-classifier-4585472829a9"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67614c80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67614c80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67614c80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67614c80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Two friends put same teams/zoom background but want a picture together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67614c80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67614c80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GB"/>
              <a:t>The authors of the paper made an assumption that there would be only one face in the input to get a reasonable output.</a:t>
            </a:r>
            <a:endParaRPr/>
          </a:p>
          <a:p>
            <a:pPr indent="-298450" lvl="0" marL="457200" rtl="0" algn="l">
              <a:spcBef>
                <a:spcPts val="0"/>
              </a:spcBef>
              <a:spcAft>
                <a:spcPts val="0"/>
              </a:spcAft>
              <a:buSzPts val="1100"/>
              <a:buAutoNum type="arabicPeriod"/>
            </a:pPr>
            <a:r>
              <a:rPr lang="en-GB"/>
              <a:t>Provided assumptions are met, and implementation is correct, the results of the method described are quite convincing.</a:t>
            </a:r>
            <a:endParaRPr/>
          </a:p>
          <a:p>
            <a:pPr indent="-298450" lvl="0" marL="457200" rtl="0" algn="l">
              <a:spcBef>
                <a:spcPts val="0"/>
              </a:spcBef>
              <a:spcAft>
                <a:spcPts val="0"/>
              </a:spcAft>
              <a:buSzPts val="1100"/>
              <a:buAutoNum type="arabicPeriod"/>
            </a:pPr>
            <a:r>
              <a:rPr lang="en-GB"/>
              <a:t>While more reliable techniques than the ones used in FriendBlend exist, they often sacrifice computational efficiency. Given the use of the algorithm in a mobile application, it is justified to use these less reliable techniques.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67614c80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67614c80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Color Correction</a:t>
            </a:r>
            <a:endParaRPr/>
          </a:p>
          <a:p>
            <a:pPr indent="0" lvl="0" marL="0" rtl="0" algn="l">
              <a:spcBef>
                <a:spcPts val="0"/>
              </a:spcBef>
              <a:spcAft>
                <a:spcPts val="0"/>
              </a:spcAft>
              <a:buNone/>
            </a:pPr>
            <a:r>
              <a:rPr lang="en-GB"/>
              <a:t>In this step, we try our best to match the lighting and contrast of the two images so that once the images are blended, they look uniform. Contrast limited histogram equalization is used to facilitate this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 Face and body detection</a:t>
            </a:r>
            <a:endParaRPr/>
          </a:p>
          <a:p>
            <a:pPr indent="0" lvl="0" marL="0" rtl="0" algn="l">
              <a:spcBef>
                <a:spcPts val="0"/>
              </a:spcBef>
              <a:spcAft>
                <a:spcPts val="0"/>
              </a:spcAft>
              <a:buNone/>
            </a:pPr>
            <a:r>
              <a:rPr lang="en-GB"/>
              <a:t>To perform the detection, we use the Haar Cascade Classifier which gives us the coordinates of the face in the image. We then use the formulas mentioned in the paper, to calculate the bounding box for the body.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3. Homography estimation</a:t>
            </a:r>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In this step, we estimate the relative transform between the common points of one image to the other. This is done by first finding the correspondences between the two images, and then using that data to find the best transformation from one image to the other. This is popularly known as homography.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a:solidFill>
                  <a:schemeClr val="dk1"/>
                </a:solidFill>
              </a:rPr>
              <a:t>Keypoint Detection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For keypoint detection, we will be using the ORB (Oriented FAST and Rotated BRIEF) algorithm.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a:solidFill>
                  <a:schemeClr val="dk1"/>
                </a:solidFill>
              </a:rPr>
              <a:t>Keypoint Matching</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Keypoints in the two images are matched by Hamming distance which is recommended for ORB descriptors. A pair of keypoints, one from each image, are said to be matched if the keypoints are within a certain threshold hamming distance from each other.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a:solidFill>
                  <a:schemeClr val="dk1"/>
                </a:solidFill>
              </a:rPr>
              <a:t>Homography Computation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Once we have found a good set of matching keypoints in the two images, we can use the RANSAC algorithm to find the homography that best warps the images into the same perspective. </a:t>
            </a:r>
            <a:endParaRPr>
              <a:solidFill>
                <a:schemeClr val="dk1"/>
              </a:solidFill>
            </a:endParaRPr>
          </a:p>
          <a:p>
            <a:pPr indent="0" lvl="0" marL="0" rtl="0" algn="l">
              <a:spcBef>
                <a:spcPts val="1200"/>
              </a:spcBef>
              <a:spcAft>
                <a:spcPts val="0"/>
              </a:spcAft>
              <a:buNone/>
            </a:pPr>
            <a:r>
              <a:rPr lang="en-GB"/>
              <a:t>4. Image blending</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b="1" lang="en-GB"/>
              <a:t>Subjects are Far Apart</a:t>
            </a:r>
            <a:endParaRPr b="1"/>
          </a:p>
          <a:p>
            <a:pPr indent="0" lvl="0" marL="0" rtl="0" algn="l">
              <a:lnSpc>
                <a:spcPct val="115000"/>
              </a:lnSpc>
              <a:spcBef>
                <a:spcPts val="1200"/>
              </a:spcBef>
              <a:spcAft>
                <a:spcPts val="0"/>
              </a:spcAft>
              <a:buNone/>
            </a:pPr>
            <a:r>
              <a:rPr lang="en-GB"/>
              <a:t>When the subjects are far apart, we use alpha blending to merge the two images.</a:t>
            </a:r>
            <a:endParaRPr/>
          </a:p>
          <a:p>
            <a:pPr indent="0" lvl="0" marL="0" rtl="0" algn="l">
              <a:lnSpc>
                <a:spcPct val="115000"/>
              </a:lnSpc>
              <a:spcBef>
                <a:spcPts val="1200"/>
              </a:spcBef>
              <a:spcAft>
                <a:spcPts val="0"/>
              </a:spcAft>
              <a:buClr>
                <a:schemeClr val="dk1"/>
              </a:buClr>
              <a:buSzPts val="1100"/>
              <a:buFont typeface="Arial"/>
              <a:buNone/>
            </a:pPr>
            <a:r>
              <a:rPr b="1" lang="en-GB">
                <a:solidFill>
                  <a:schemeClr val="dk1"/>
                </a:solidFill>
              </a:rPr>
              <a:t>Subjects are Close Together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GrabCut is used to merge the two images in this case</a:t>
            </a:r>
            <a:endParaRPr>
              <a:solidFill>
                <a:schemeClr val="dk1"/>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67614c80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67614c80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CLAHE Implementation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above written apply_clahe() function takes in 4 inputs:</a:t>
            </a:r>
            <a:endParaRPr/>
          </a:p>
          <a:p>
            <a:pPr indent="0" lvl="0" marL="0" rtl="0" algn="l">
              <a:spcBef>
                <a:spcPts val="0"/>
              </a:spcBef>
              <a:spcAft>
                <a:spcPts val="0"/>
              </a:spcAft>
              <a:buClr>
                <a:schemeClr val="dk1"/>
              </a:buClr>
              <a:buSzPts val="1100"/>
              <a:buFont typeface="Arial"/>
              <a:buNone/>
            </a:pPr>
            <a:r>
              <a:rPr lang="en-GB"/>
              <a:t>* The input image in BGR format</a:t>
            </a:r>
            <a:endParaRPr/>
          </a:p>
          <a:p>
            <a:pPr indent="0" lvl="0" marL="0" rtl="0" algn="l">
              <a:spcBef>
                <a:spcPts val="0"/>
              </a:spcBef>
              <a:spcAft>
                <a:spcPts val="0"/>
              </a:spcAft>
              <a:buClr>
                <a:schemeClr val="dk1"/>
              </a:buClr>
              <a:buSzPts val="1100"/>
              <a:buFont typeface="Arial"/>
              <a:buNone/>
            </a:pPr>
            <a:r>
              <a:rPr lang="en-GB"/>
              <a:t>* The clip limit for contrast limiting</a:t>
            </a:r>
            <a:endParaRPr/>
          </a:p>
          <a:p>
            <a:pPr indent="0" lvl="0" marL="0" rtl="0" algn="l">
              <a:spcBef>
                <a:spcPts val="0"/>
              </a:spcBef>
              <a:spcAft>
                <a:spcPts val="0"/>
              </a:spcAft>
              <a:buClr>
                <a:schemeClr val="dk1"/>
              </a:buClr>
              <a:buSzPts val="1100"/>
              <a:buFont typeface="Arial"/>
              <a:buNone/>
            </a:pPr>
            <a:r>
              <a:rPr lang="en-GB"/>
              <a:t>* Number of bins to divide the image into</a:t>
            </a:r>
            <a:endParaRPr/>
          </a:p>
          <a:p>
            <a:pPr indent="0" lvl="0" marL="0" rtl="0" algn="l">
              <a:spcBef>
                <a:spcPts val="0"/>
              </a:spcBef>
              <a:spcAft>
                <a:spcPts val="0"/>
              </a:spcAft>
              <a:buClr>
                <a:schemeClr val="dk1"/>
              </a:buClr>
              <a:buSzPts val="1100"/>
              <a:buFont typeface="Arial"/>
              <a:buNone/>
            </a:pPr>
            <a:r>
              <a:rPr lang="en-GB"/>
              <a:t>* Grid size to be used while performing adaptive histogram equalization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clahe() function performs the following 4 step process to perform color correction:</a:t>
            </a:r>
            <a:endParaRPr/>
          </a:p>
          <a:p>
            <a:pPr indent="0" lvl="0" marL="0" rtl="0" algn="l">
              <a:spcBef>
                <a:spcPts val="0"/>
              </a:spcBef>
              <a:spcAft>
                <a:spcPts val="0"/>
              </a:spcAft>
              <a:buClr>
                <a:schemeClr val="dk1"/>
              </a:buClr>
              <a:buSzPts val="1100"/>
              <a:buFont typeface="Arial"/>
              <a:buNone/>
            </a:pPr>
            <a:r>
              <a:rPr lang="en-GB"/>
              <a:t>* Divides the image into frames/cells using the grid values passed to the function</a:t>
            </a:r>
            <a:endParaRPr/>
          </a:p>
          <a:p>
            <a:pPr indent="0" lvl="0" marL="0" rtl="0" algn="l">
              <a:spcBef>
                <a:spcPts val="0"/>
              </a:spcBef>
              <a:spcAft>
                <a:spcPts val="0"/>
              </a:spcAft>
              <a:buClr>
                <a:schemeClr val="dk1"/>
              </a:buClr>
              <a:buSzPts val="1100"/>
              <a:buFont typeface="Arial"/>
              <a:buNone/>
            </a:pPr>
            <a:r>
              <a:rPr lang="en-GB"/>
              <a:t>* Creates a separate histogram for each cell/frame after binning the values based on the value passed to the function</a:t>
            </a:r>
            <a:endParaRPr/>
          </a:p>
          <a:p>
            <a:pPr indent="0" lvl="0" marL="0" rtl="0" algn="l">
              <a:spcBef>
                <a:spcPts val="0"/>
              </a:spcBef>
              <a:spcAft>
                <a:spcPts val="0"/>
              </a:spcAft>
              <a:buClr>
                <a:schemeClr val="dk1"/>
              </a:buClr>
              <a:buSzPts val="1100"/>
              <a:buFont typeface="Arial"/>
              <a:buNone/>
            </a:pPr>
            <a:r>
              <a:rPr lang="en-GB"/>
              <a:t>* The histogram equalization mapping for each cell/frame is also generated</a:t>
            </a:r>
            <a:endParaRPr/>
          </a:p>
          <a:p>
            <a:pPr indent="0" lvl="0" marL="0" rtl="0" algn="l">
              <a:spcBef>
                <a:spcPts val="0"/>
              </a:spcBef>
              <a:spcAft>
                <a:spcPts val="0"/>
              </a:spcAft>
              <a:buClr>
                <a:schemeClr val="dk1"/>
              </a:buClr>
              <a:buSzPts val="1100"/>
              <a:buFont typeface="Arial"/>
              <a:buNone/>
            </a:pPr>
            <a:r>
              <a:rPr lang="en-GB"/>
              <a:t>* Next, the contrast of the image is limited by clipping bin values if they are above a 'clip limit'</a:t>
            </a:r>
            <a:endParaRPr/>
          </a:p>
          <a:p>
            <a:pPr indent="0" lvl="0" marL="0" rtl="0" algn="l">
              <a:spcBef>
                <a:spcPts val="0"/>
              </a:spcBef>
              <a:spcAft>
                <a:spcPts val="0"/>
              </a:spcAft>
              <a:buNone/>
            </a:pPr>
            <a:r>
              <a:rPr lang="en-GB"/>
              <a:t>* Finally, adaptive histogram equalization is performed by interpolating the value for each frame by using neighboring frames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67614c80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67614c80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Haar Cascade classifier is an effective object detection approach which was proposed by Paul Viola and Michael Jones in their paper, “</a:t>
            </a:r>
            <a:r>
              <a:rPr b="1" lang="en-GB">
                <a:solidFill>
                  <a:schemeClr val="dk1"/>
                </a:solidFill>
              </a:rPr>
              <a:t>Rapid Object Detection using a Boosted Cascade of Simple Features</a:t>
            </a:r>
            <a:r>
              <a:rPr lang="en-GB">
                <a:solidFill>
                  <a:schemeClr val="dk1"/>
                </a:solidFill>
              </a:rPr>
              <a:t>” in 2001.</a:t>
            </a:r>
            <a:endParaRPr/>
          </a:p>
          <a:p>
            <a:pPr indent="-298450" lvl="0" marL="457200" rtl="0" algn="l">
              <a:spcBef>
                <a:spcPts val="0"/>
              </a:spcBef>
              <a:spcAft>
                <a:spcPts val="0"/>
              </a:spcAft>
              <a:buSzPts val="1100"/>
              <a:buChar char="-"/>
            </a:pPr>
            <a:r>
              <a:rPr lang="en-GB" u="sng">
                <a:solidFill>
                  <a:schemeClr val="hlink"/>
                </a:solidFill>
                <a:hlinkClick r:id="rId2"/>
              </a:rPr>
              <a:t>https://docs.opencv.org/4.5.0/d1/de5/classcv_1_1CascadeClassifier.html#aaf8181cb63968136476ec4204ffca498</a:t>
            </a:r>
            <a:endParaRPr/>
          </a:p>
          <a:p>
            <a:pPr indent="-298450" lvl="0" marL="457200" rtl="0" algn="l">
              <a:spcBef>
                <a:spcPts val="0"/>
              </a:spcBef>
              <a:spcAft>
                <a:spcPts val="0"/>
              </a:spcAft>
              <a:buSzPts val="1100"/>
              <a:buChar char="-"/>
            </a:pPr>
            <a:r>
              <a:rPr lang="en-GB" u="sng">
                <a:solidFill>
                  <a:schemeClr val="hlink"/>
                </a:solidFill>
                <a:hlinkClick r:id="rId3"/>
              </a:rPr>
              <a:t>Computer Vision — Detecting objects using Haar Cascade Classifier</a:t>
            </a:r>
            <a:endParaRPr/>
          </a:p>
          <a:p>
            <a:pPr indent="-298450" lvl="0" marL="457200" rtl="0" algn="l">
              <a:spcBef>
                <a:spcPts val="0"/>
              </a:spcBef>
              <a:spcAft>
                <a:spcPts val="0"/>
              </a:spcAft>
              <a:buSzPts val="1100"/>
              <a:buChar char="-"/>
            </a:pPr>
            <a:r>
              <a:rPr lang="en-GB"/>
              <a:t>This is a cascading algorithm - this works by running some filter over the whole image after dividing it into patches.</a:t>
            </a:r>
            <a:endParaRPr/>
          </a:p>
          <a:p>
            <a:pPr indent="-298450" lvl="0" marL="457200" rtl="0" algn="l">
              <a:spcBef>
                <a:spcPts val="0"/>
              </a:spcBef>
              <a:spcAft>
                <a:spcPts val="0"/>
              </a:spcAft>
              <a:buSzPts val="1100"/>
              <a:buChar char="-"/>
            </a:pPr>
            <a:r>
              <a:rPr lang="en-GB"/>
              <a:t>We read the model weights from an xml file (they have </a:t>
            </a:r>
            <a:r>
              <a:rPr lang="en-GB"/>
              <a:t>multiple</a:t>
            </a:r>
            <a:r>
              <a:rPr lang="en-GB"/>
              <a:t> weight files for detecting various features like face, eyes, body, etc)</a:t>
            </a:r>
            <a:endParaRPr/>
          </a:p>
          <a:p>
            <a:pPr indent="-298450" lvl="0" marL="457200" rtl="0" algn="l">
              <a:spcBef>
                <a:spcPts val="0"/>
              </a:spcBef>
              <a:spcAft>
                <a:spcPts val="0"/>
              </a:spcAft>
              <a:buSzPts val="1100"/>
              <a:buChar char="-"/>
            </a:pPr>
            <a:r>
              <a:rPr lang="en-GB"/>
              <a:t>We run the model on that patch of image</a:t>
            </a:r>
            <a:endParaRPr/>
          </a:p>
          <a:p>
            <a:pPr indent="-298450" lvl="0" marL="457200" rtl="0" algn="l">
              <a:spcBef>
                <a:spcPts val="0"/>
              </a:spcBef>
              <a:spcAft>
                <a:spcPts val="0"/>
              </a:spcAft>
              <a:buSzPts val="1100"/>
              <a:buChar char="-"/>
            </a:pPr>
            <a:r>
              <a:rPr lang="en-GB"/>
              <a:t>If we get &gt;= `</a:t>
            </a:r>
            <a:r>
              <a:rPr b="1" lang="en-GB">
                <a:solidFill>
                  <a:schemeClr val="dk1"/>
                </a:solidFill>
              </a:rPr>
              <a:t>minNeighbors` </a:t>
            </a:r>
            <a:r>
              <a:rPr lang="en-GB">
                <a:solidFill>
                  <a:schemeClr val="dk1"/>
                </a:solidFill>
              </a:rPr>
              <a:t>number of matches, that patch is classified as a face</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This algorithm is run multiple times after scaling the image by some factor.</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67614c80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67614c80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Input, Color-corrected, Face and body bounding boxes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67614c80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67614c80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GB"/>
              <a:t>We used flutter to make the mobile app so that it works on both Android and iOS.</a:t>
            </a:r>
            <a:endParaRPr/>
          </a:p>
          <a:p>
            <a:pPr indent="-298450" lvl="0" marL="457200" rtl="0" algn="l">
              <a:lnSpc>
                <a:spcPct val="115000"/>
              </a:lnSpc>
              <a:spcBef>
                <a:spcPts val="0"/>
              </a:spcBef>
              <a:spcAft>
                <a:spcPts val="1600"/>
              </a:spcAft>
              <a:buSzPts val="1100"/>
              <a:buChar char="-"/>
            </a:pPr>
            <a:r>
              <a:rPr lang="en-GB"/>
              <a:t>The app will send 2 images to a server where our algorithm will run and send the blended image back.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67614c80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67614c80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fevdoplwjqh1angV6sk0DBXCUP-lNnYC/view" TargetMode="External"/><Relationship Id="rId4" Type="http://schemas.openxmlformats.org/officeDocument/2006/relationships/image" Target="../media/image1.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jp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Friend Blend</a:t>
            </a:r>
            <a:endParaRPr/>
          </a:p>
        </p:txBody>
      </p:sp>
      <p:sp>
        <p:nvSpPr>
          <p:cNvPr id="60" name="Google Shape;60;p13"/>
          <p:cNvSpPr txBox="1"/>
          <p:nvPr>
            <p:ph idx="1" type="subTitle"/>
          </p:nvPr>
        </p:nvSpPr>
        <p:spPr>
          <a:xfrm>
            <a:off x="510450" y="3182342"/>
            <a:ext cx="8123100" cy="15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2300"/>
              <a:t>Team APPY FIZZ</a:t>
            </a:r>
            <a:endParaRPr sz="2300"/>
          </a:p>
          <a:p>
            <a:pPr indent="0" lvl="0" marL="0" rtl="0" algn="r">
              <a:spcBef>
                <a:spcPts val="0"/>
              </a:spcBef>
              <a:spcAft>
                <a:spcPts val="0"/>
              </a:spcAft>
              <a:buNone/>
            </a:pPr>
            <a:r>
              <a:t/>
            </a:r>
            <a:endParaRPr sz="1600"/>
          </a:p>
          <a:p>
            <a:pPr indent="0" lvl="0" marL="0" rtl="0" algn="r">
              <a:spcBef>
                <a:spcPts val="0"/>
              </a:spcBef>
              <a:spcAft>
                <a:spcPts val="0"/>
              </a:spcAft>
              <a:buNone/>
            </a:pPr>
            <a:r>
              <a:rPr lang="en-GB" sz="1600"/>
              <a:t>Ahish</a:t>
            </a:r>
            <a:r>
              <a:rPr lang="en-GB" sz="1600"/>
              <a:t> </a:t>
            </a:r>
            <a:r>
              <a:rPr lang="en-GB" sz="1600"/>
              <a:t>Deshpande</a:t>
            </a:r>
            <a:endParaRPr sz="1600"/>
          </a:p>
          <a:p>
            <a:pPr indent="0" lvl="0" marL="0" rtl="0" algn="r">
              <a:spcBef>
                <a:spcPts val="0"/>
              </a:spcBef>
              <a:spcAft>
                <a:spcPts val="0"/>
              </a:spcAft>
              <a:buNone/>
            </a:pPr>
            <a:r>
              <a:rPr lang="en-GB" sz="1600"/>
              <a:t>Pranav Kirsur</a:t>
            </a:r>
            <a:endParaRPr sz="1600"/>
          </a:p>
          <a:p>
            <a:pPr indent="0" lvl="0" marL="0" rtl="0" algn="r">
              <a:spcBef>
                <a:spcPts val="0"/>
              </a:spcBef>
              <a:spcAft>
                <a:spcPts val="0"/>
              </a:spcAft>
              <a:buNone/>
            </a:pPr>
            <a:r>
              <a:rPr lang="en-GB" sz="1600"/>
              <a:t>Pranav Tadimeti</a:t>
            </a:r>
            <a:endParaRPr sz="1600"/>
          </a:p>
          <a:p>
            <a:pPr indent="0" lvl="0" marL="0" rtl="0" algn="r">
              <a:spcBef>
                <a:spcPts val="0"/>
              </a:spcBef>
              <a:spcAft>
                <a:spcPts val="0"/>
              </a:spcAft>
              <a:buNone/>
            </a:pPr>
            <a:r>
              <a:rPr lang="en-GB" sz="1600"/>
              <a:t>Yoogottam Khandelwal</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ctrTitle"/>
          </p:nvPr>
        </p:nvSpPr>
        <p:spPr>
          <a:xfrm>
            <a:off x="510450" y="1409700"/>
            <a:ext cx="81231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7000"/>
              <a:t>Thank You</a:t>
            </a:r>
            <a:endParaRPr sz="7000"/>
          </a:p>
        </p:txBody>
      </p:sp>
      <p:sp>
        <p:nvSpPr>
          <p:cNvPr id="129" name="Google Shape;129;p2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457200" rtl="0" algn="r">
              <a:spcBef>
                <a:spcPts val="0"/>
              </a:spcBef>
              <a:spcAft>
                <a:spcPts val="0"/>
              </a:spcAft>
              <a:buNone/>
            </a:pPr>
            <a:r>
              <a:rPr lang="en-GB"/>
              <a:t>- </a:t>
            </a:r>
            <a:r>
              <a:rPr lang="en-GB"/>
              <a:t>Team APPY FIZZ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Description</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Two friends don’t want to take a selfie, maybe because of camera resolution.</a:t>
            </a:r>
            <a:endParaRPr/>
          </a:p>
          <a:p>
            <a:pPr indent="-342900" lvl="0" marL="457200" rtl="0" algn="l">
              <a:spcBef>
                <a:spcPts val="0"/>
              </a:spcBef>
              <a:spcAft>
                <a:spcPts val="0"/>
              </a:spcAft>
              <a:buSzPts val="1800"/>
              <a:buChar char="●"/>
            </a:pPr>
            <a:r>
              <a:rPr lang="en-GB"/>
              <a:t>Want to have a picture together, nobody around to take it.</a:t>
            </a:r>
            <a:endParaRPr/>
          </a:p>
          <a:p>
            <a:pPr indent="-342900" lvl="0" marL="457200" rtl="0" algn="l">
              <a:spcBef>
                <a:spcPts val="0"/>
              </a:spcBef>
              <a:spcAft>
                <a:spcPts val="0"/>
              </a:spcAft>
              <a:buSzPts val="1800"/>
              <a:buChar char="●"/>
            </a:pPr>
            <a:r>
              <a:rPr lang="en-GB"/>
              <a:t>Two people visit the same place at different times but want to have a picture together at that place.</a:t>
            </a:r>
            <a:endParaRPr/>
          </a:p>
        </p:txBody>
      </p:sp>
      <p:pic>
        <p:nvPicPr>
          <p:cNvPr id="67" name="Google Shape;67;p14"/>
          <p:cNvPicPr preferRelativeResize="0"/>
          <p:nvPr/>
        </p:nvPicPr>
        <p:blipFill>
          <a:blip r:embed="rId3">
            <a:alphaModFix/>
          </a:blip>
          <a:stretch>
            <a:fillRect/>
          </a:stretch>
        </p:blipFill>
        <p:spPr>
          <a:xfrm>
            <a:off x="1307723" y="2590525"/>
            <a:ext cx="2996545" cy="2243225"/>
          </a:xfrm>
          <a:prstGeom prst="rect">
            <a:avLst/>
          </a:prstGeom>
          <a:noFill/>
          <a:ln>
            <a:noFill/>
          </a:ln>
        </p:spPr>
      </p:pic>
      <p:pic>
        <p:nvPicPr>
          <p:cNvPr id="68" name="Google Shape;68;p14"/>
          <p:cNvPicPr preferRelativeResize="0"/>
          <p:nvPr/>
        </p:nvPicPr>
        <p:blipFill>
          <a:blip r:embed="rId4">
            <a:alphaModFix/>
          </a:blip>
          <a:stretch>
            <a:fillRect/>
          </a:stretch>
        </p:blipFill>
        <p:spPr>
          <a:xfrm>
            <a:off x="4841450" y="2571750"/>
            <a:ext cx="3048986" cy="2280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Paper Introduction</a:t>
            </a:r>
            <a:endParaRPr/>
          </a:p>
        </p:txBody>
      </p:sp>
      <p:sp>
        <p:nvSpPr>
          <p:cNvPr id="74" name="Google Shape;74;p15"/>
          <p:cNvSpPr txBox="1"/>
          <p:nvPr>
            <p:ph idx="1" type="body"/>
          </p:nvPr>
        </p:nvSpPr>
        <p:spPr>
          <a:xfrm>
            <a:off x="311700" y="1152475"/>
            <a:ext cx="4260300" cy="373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5" name="Google Shape;75;p15"/>
          <p:cNvSpPr txBox="1"/>
          <p:nvPr/>
        </p:nvSpPr>
        <p:spPr>
          <a:xfrm>
            <a:off x="5859525" y="941525"/>
            <a:ext cx="2972700" cy="37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800">
                <a:solidFill>
                  <a:schemeClr val="accent3"/>
                </a:solidFill>
                <a:latin typeface="Proxima Nova"/>
                <a:ea typeface="Proxima Nova"/>
                <a:cs typeface="Proxima Nova"/>
                <a:sym typeface="Proxima Nova"/>
              </a:rPr>
              <a:t>Given two input images, our goal is to create a third image with both Person A and Person B in the photo together.</a:t>
            </a:r>
            <a:endParaRPr sz="1800">
              <a:solidFill>
                <a:schemeClr val="accent3"/>
              </a:solidFill>
              <a:latin typeface="Proxima Nova"/>
              <a:ea typeface="Proxima Nova"/>
              <a:cs typeface="Proxima Nova"/>
              <a:sym typeface="Proxima Nova"/>
            </a:endParaRPr>
          </a:p>
          <a:p>
            <a:pPr indent="0" lvl="0" marL="0" rtl="0" algn="l">
              <a:spcBef>
                <a:spcPts val="1200"/>
              </a:spcBef>
              <a:spcAft>
                <a:spcPts val="0"/>
              </a:spcAft>
              <a:buNone/>
            </a:pPr>
            <a:r>
              <a:rPr lang="en-GB" sz="1800">
                <a:solidFill>
                  <a:schemeClr val="accent3"/>
                </a:solidFill>
                <a:latin typeface="Proxima Nova"/>
                <a:ea typeface="Proxima Nova"/>
                <a:cs typeface="Proxima Nova"/>
                <a:sym typeface="Proxima Nova"/>
              </a:rPr>
              <a:t>The FriendBlend algorithm mainly relies on segmentation and registration techniques for extraction and merging images.</a:t>
            </a:r>
            <a:endParaRPr sz="1800">
              <a:solidFill>
                <a:schemeClr val="accent3"/>
              </a:solidFill>
              <a:latin typeface="Proxima Nova"/>
              <a:ea typeface="Proxima Nova"/>
              <a:cs typeface="Proxima Nova"/>
              <a:sym typeface="Proxima Nova"/>
            </a:endParaRPr>
          </a:p>
        </p:txBody>
      </p:sp>
      <p:pic>
        <p:nvPicPr>
          <p:cNvPr id="76" name="Google Shape;76;p15"/>
          <p:cNvPicPr preferRelativeResize="0"/>
          <p:nvPr/>
        </p:nvPicPr>
        <p:blipFill rotWithShape="1">
          <a:blip r:embed="rId3">
            <a:alphaModFix/>
          </a:blip>
          <a:srcRect b="0" l="0" r="0" t="0"/>
          <a:stretch/>
        </p:blipFill>
        <p:spPr>
          <a:xfrm>
            <a:off x="311700" y="1144425"/>
            <a:ext cx="5547825" cy="3733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Process</a:t>
            </a:r>
            <a:endParaRPr/>
          </a:p>
        </p:txBody>
      </p:sp>
      <p:sp>
        <p:nvSpPr>
          <p:cNvPr id="82" name="Google Shape;82;p1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a:t>Color correction</a:t>
            </a:r>
            <a:endParaRPr/>
          </a:p>
          <a:p>
            <a:pPr indent="-342900" lvl="0" marL="457200" rtl="0" algn="l">
              <a:spcBef>
                <a:spcPts val="0"/>
              </a:spcBef>
              <a:spcAft>
                <a:spcPts val="0"/>
              </a:spcAft>
              <a:buSzPts val="1800"/>
              <a:buAutoNum type="arabicPeriod"/>
            </a:pPr>
            <a:r>
              <a:rPr lang="en-GB"/>
              <a:t>Face and body detection</a:t>
            </a:r>
            <a:endParaRPr/>
          </a:p>
          <a:p>
            <a:pPr indent="-342900" lvl="0" marL="457200" rtl="0" algn="l">
              <a:spcBef>
                <a:spcPts val="0"/>
              </a:spcBef>
              <a:spcAft>
                <a:spcPts val="0"/>
              </a:spcAft>
              <a:buSzPts val="1800"/>
              <a:buAutoNum type="arabicPeriod"/>
            </a:pPr>
            <a:r>
              <a:rPr lang="en-GB"/>
              <a:t>Homography estimation</a:t>
            </a:r>
            <a:endParaRPr/>
          </a:p>
          <a:p>
            <a:pPr indent="-304800" lvl="1" marL="914400" rtl="0" algn="l">
              <a:spcBef>
                <a:spcPts val="0"/>
              </a:spcBef>
              <a:spcAft>
                <a:spcPts val="0"/>
              </a:spcAft>
              <a:buSzPts val="1200"/>
              <a:buAutoNum type="alphaLcPeriod"/>
            </a:pPr>
            <a:r>
              <a:rPr lang="en-GB" sz="1600"/>
              <a:t>Keypoint Detection</a:t>
            </a:r>
            <a:endParaRPr sz="1600"/>
          </a:p>
          <a:p>
            <a:pPr indent="-304800" lvl="1" marL="914400" rtl="0" algn="l">
              <a:spcBef>
                <a:spcPts val="0"/>
              </a:spcBef>
              <a:spcAft>
                <a:spcPts val="0"/>
              </a:spcAft>
              <a:buSzPts val="1200"/>
              <a:buAutoNum type="alphaLcPeriod"/>
            </a:pPr>
            <a:r>
              <a:rPr lang="en-GB" sz="1600"/>
              <a:t>Keypoint Matching</a:t>
            </a:r>
            <a:endParaRPr sz="1600"/>
          </a:p>
          <a:p>
            <a:pPr indent="-304800" lvl="1" marL="914400" rtl="0" algn="l">
              <a:spcBef>
                <a:spcPts val="0"/>
              </a:spcBef>
              <a:spcAft>
                <a:spcPts val="0"/>
              </a:spcAft>
              <a:buSzPts val="1200"/>
              <a:buAutoNum type="alphaLcPeriod"/>
            </a:pPr>
            <a:r>
              <a:rPr lang="en-GB" sz="1600"/>
              <a:t>Homography Computation</a:t>
            </a:r>
            <a:endParaRPr sz="1600"/>
          </a:p>
          <a:p>
            <a:pPr indent="-342900" lvl="0" marL="457200" rtl="0" algn="l">
              <a:spcBef>
                <a:spcPts val="0"/>
              </a:spcBef>
              <a:spcAft>
                <a:spcPts val="0"/>
              </a:spcAft>
              <a:buSzPts val="1800"/>
              <a:buAutoNum type="arabicPeriod"/>
            </a:pPr>
            <a:r>
              <a:rPr lang="en-GB"/>
              <a:t>Image blending</a:t>
            </a:r>
            <a:endParaRPr/>
          </a:p>
        </p:txBody>
      </p:sp>
      <p:pic>
        <p:nvPicPr>
          <p:cNvPr id="83" name="Google Shape;83;p16"/>
          <p:cNvPicPr preferRelativeResize="0"/>
          <p:nvPr/>
        </p:nvPicPr>
        <p:blipFill>
          <a:blip r:embed="rId3">
            <a:alphaModFix/>
          </a:blip>
          <a:stretch>
            <a:fillRect/>
          </a:stretch>
        </p:blipFill>
        <p:spPr>
          <a:xfrm>
            <a:off x="4377550" y="581525"/>
            <a:ext cx="4267200" cy="36132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Stage 1 - Color Correction</a:t>
            </a:r>
            <a:endParaRPr/>
          </a:p>
        </p:txBody>
      </p:sp>
      <p:sp>
        <p:nvSpPr>
          <p:cNvPr id="89" name="Google Shape;89;p17"/>
          <p:cNvSpPr txBox="1"/>
          <p:nvPr>
            <p:ph idx="1" type="body"/>
          </p:nvPr>
        </p:nvSpPr>
        <p:spPr>
          <a:xfrm>
            <a:off x="5271000" y="1778125"/>
            <a:ext cx="3561300" cy="216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It is crucial to make sure that the lighting from the two input images are approximately the same before the blending process to make the image look</a:t>
            </a:r>
            <a:r>
              <a:rPr lang="en-GB"/>
              <a:t> realistic</a:t>
            </a:r>
            <a:r>
              <a:rPr lang="en-GB"/>
              <a:t>.</a:t>
            </a:r>
            <a:endParaRPr/>
          </a:p>
        </p:txBody>
      </p:sp>
      <p:pic>
        <p:nvPicPr>
          <p:cNvPr id="90" name="Google Shape;90;p17"/>
          <p:cNvPicPr preferRelativeResize="0"/>
          <p:nvPr/>
        </p:nvPicPr>
        <p:blipFill>
          <a:blip r:embed="rId3">
            <a:alphaModFix/>
          </a:blip>
          <a:stretch>
            <a:fillRect/>
          </a:stretch>
        </p:blipFill>
        <p:spPr>
          <a:xfrm>
            <a:off x="246200" y="1597576"/>
            <a:ext cx="4959424" cy="252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Stage 2 - Face and Body Detection</a:t>
            </a:r>
            <a:endParaRPr/>
          </a:p>
        </p:txBody>
      </p:sp>
      <p:pic>
        <p:nvPicPr>
          <p:cNvPr id="96" name="Google Shape;96;p18" title="face-detection.mp4">
            <a:hlinkClick r:id="rId3"/>
          </p:cNvPr>
          <p:cNvPicPr preferRelativeResize="0"/>
          <p:nvPr/>
        </p:nvPicPr>
        <p:blipFill>
          <a:blip r:embed="rId4">
            <a:alphaModFix/>
          </a:blip>
          <a:stretch>
            <a:fillRect/>
          </a:stretch>
        </p:blipFill>
        <p:spPr>
          <a:xfrm>
            <a:off x="443100" y="1152475"/>
            <a:ext cx="4572000" cy="3429000"/>
          </a:xfrm>
          <a:prstGeom prst="rect">
            <a:avLst/>
          </a:prstGeom>
          <a:noFill/>
          <a:ln>
            <a:noFill/>
          </a:ln>
        </p:spPr>
      </p:pic>
      <p:pic>
        <p:nvPicPr>
          <p:cNvPr id="97" name="Google Shape;97;p18"/>
          <p:cNvPicPr preferRelativeResize="0"/>
          <p:nvPr/>
        </p:nvPicPr>
        <p:blipFill>
          <a:blip r:embed="rId5">
            <a:alphaModFix/>
          </a:blip>
          <a:stretch>
            <a:fillRect/>
          </a:stretch>
        </p:blipFill>
        <p:spPr>
          <a:xfrm>
            <a:off x="5261825" y="1814875"/>
            <a:ext cx="3138851" cy="189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Current Progress</a:t>
            </a:r>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19"/>
          <p:cNvPicPr preferRelativeResize="0"/>
          <p:nvPr/>
        </p:nvPicPr>
        <p:blipFill>
          <a:blip r:embed="rId3">
            <a:alphaModFix/>
          </a:blip>
          <a:stretch>
            <a:fillRect/>
          </a:stretch>
        </p:blipFill>
        <p:spPr>
          <a:xfrm>
            <a:off x="3290850" y="1152475"/>
            <a:ext cx="2562294" cy="3416399"/>
          </a:xfrm>
          <a:prstGeom prst="rect">
            <a:avLst/>
          </a:prstGeom>
          <a:noFill/>
          <a:ln>
            <a:noFill/>
          </a:ln>
        </p:spPr>
      </p:pic>
      <p:pic>
        <p:nvPicPr>
          <p:cNvPr id="105" name="Google Shape;105;p19"/>
          <p:cNvPicPr preferRelativeResize="0"/>
          <p:nvPr/>
        </p:nvPicPr>
        <p:blipFill>
          <a:blip r:embed="rId4">
            <a:alphaModFix/>
          </a:blip>
          <a:stretch>
            <a:fillRect/>
          </a:stretch>
        </p:blipFill>
        <p:spPr>
          <a:xfrm>
            <a:off x="311700" y="1152475"/>
            <a:ext cx="2562300" cy="3416399"/>
          </a:xfrm>
          <a:prstGeom prst="rect">
            <a:avLst/>
          </a:prstGeom>
          <a:noFill/>
          <a:ln>
            <a:noFill/>
          </a:ln>
        </p:spPr>
      </p:pic>
      <p:pic>
        <p:nvPicPr>
          <p:cNvPr id="106" name="Google Shape;106;p19"/>
          <p:cNvPicPr preferRelativeResize="0"/>
          <p:nvPr/>
        </p:nvPicPr>
        <p:blipFill>
          <a:blip r:embed="rId5">
            <a:alphaModFix/>
          </a:blip>
          <a:stretch>
            <a:fillRect/>
          </a:stretch>
        </p:blipFill>
        <p:spPr>
          <a:xfrm>
            <a:off x="6269996" y="1152475"/>
            <a:ext cx="2562300" cy="3416399"/>
          </a:xfrm>
          <a:prstGeom prst="rect">
            <a:avLst/>
          </a:prstGeom>
          <a:noFill/>
          <a:ln>
            <a:noFill/>
          </a:ln>
        </p:spPr>
      </p:pic>
      <p:sp>
        <p:nvSpPr>
          <p:cNvPr id="107" name="Google Shape;107;p19"/>
          <p:cNvSpPr txBox="1"/>
          <p:nvPr/>
        </p:nvSpPr>
        <p:spPr>
          <a:xfrm>
            <a:off x="580700" y="4622875"/>
            <a:ext cx="21216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Input Image</a:t>
            </a:r>
            <a:endParaRPr>
              <a:latin typeface="Proxima Nova"/>
              <a:ea typeface="Proxima Nova"/>
              <a:cs typeface="Proxima Nova"/>
              <a:sym typeface="Proxima Nova"/>
            </a:endParaRPr>
          </a:p>
        </p:txBody>
      </p:sp>
      <p:sp>
        <p:nvSpPr>
          <p:cNvPr id="108" name="Google Shape;108;p19"/>
          <p:cNvSpPr txBox="1"/>
          <p:nvPr/>
        </p:nvSpPr>
        <p:spPr>
          <a:xfrm>
            <a:off x="3511200" y="4622875"/>
            <a:ext cx="21216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Color Corrected</a:t>
            </a:r>
            <a:r>
              <a:rPr lang="en-GB">
                <a:latin typeface="Proxima Nova"/>
                <a:ea typeface="Proxima Nova"/>
                <a:cs typeface="Proxima Nova"/>
                <a:sym typeface="Proxima Nova"/>
              </a:rPr>
              <a:t> Image</a:t>
            </a:r>
            <a:endParaRPr>
              <a:latin typeface="Proxima Nova"/>
              <a:ea typeface="Proxima Nova"/>
              <a:cs typeface="Proxima Nova"/>
              <a:sym typeface="Proxima Nova"/>
            </a:endParaRPr>
          </a:p>
        </p:txBody>
      </p:sp>
      <p:sp>
        <p:nvSpPr>
          <p:cNvPr id="109" name="Google Shape;109;p19"/>
          <p:cNvSpPr txBox="1"/>
          <p:nvPr/>
        </p:nvSpPr>
        <p:spPr>
          <a:xfrm>
            <a:off x="6490350" y="4622875"/>
            <a:ext cx="21216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Predicted Bounding Box </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Mobile App</a:t>
            </a:r>
            <a:endParaRPr/>
          </a:p>
        </p:txBody>
      </p:sp>
      <p:pic>
        <p:nvPicPr>
          <p:cNvPr id="115" name="Google Shape;115;p20"/>
          <p:cNvPicPr preferRelativeResize="0"/>
          <p:nvPr/>
        </p:nvPicPr>
        <p:blipFill rotWithShape="1">
          <a:blip r:embed="rId3">
            <a:alphaModFix/>
          </a:blip>
          <a:srcRect b="0" l="0" r="0" t="0"/>
          <a:stretch/>
        </p:blipFill>
        <p:spPr>
          <a:xfrm>
            <a:off x="464100" y="1152475"/>
            <a:ext cx="1577419" cy="3416400"/>
          </a:xfrm>
          <a:prstGeom prst="rect">
            <a:avLst/>
          </a:prstGeom>
          <a:noFill/>
          <a:ln>
            <a:noFill/>
          </a:ln>
        </p:spPr>
      </p:pic>
      <p:pic>
        <p:nvPicPr>
          <p:cNvPr id="116" name="Google Shape;116;p20"/>
          <p:cNvPicPr preferRelativeResize="0"/>
          <p:nvPr/>
        </p:nvPicPr>
        <p:blipFill>
          <a:blip r:embed="rId4">
            <a:alphaModFix/>
          </a:blip>
          <a:stretch>
            <a:fillRect/>
          </a:stretch>
        </p:blipFill>
        <p:spPr>
          <a:xfrm>
            <a:off x="5554826" y="324252"/>
            <a:ext cx="3137625" cy="4446926"/>
          </a:xfrm>
          <a:prstGeom prst="rect">
            <a:avLst/>
          </a:prstGeom>
          <a:noFill/>
          <a:ln>
            <a:noFill/>
          </a:ln>
        </p:spPr>
      </p:pic>
      <p:sp>
        <p:nvSpPr>
          <p:cNvPr id="117" name="Google Shape;117;p20"/>
          <p:cNvSpPr txBox="1"/>
          <p:nvPr>
            <p:ph idx="1" type="body"/>
          </p:nvPr>
        </p:nvSpPr>
        <p:spPr>
          <a:xfrm>
            <a:off x="2607150" y="1911875"/>
            <a:ext cx="3193800" cy="19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Since virtually everyone takes pictures with their phones, a mobile app is the best </a:t>
            </a:r>
            <a:r>
              <a:rPr lang="en-GB"/>
              <a:t>way to showcase</a:t>
            </a:r>
            <a:r>
              <a:rPr lang="en-GB"/>
              <a:t> the algorithm.</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 left</a:t>
            </a:r>
            <a:endParaRPr/>
          </a:p>
        </p:txBody>
      </p:sp>
      <p:sp>
        <p:nvSpPr>
          <p:cNvPr id="123" name="Google Shape;12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Homography estimation:</a:t>
            </a:r>
            <a:endParaRPr/>
          </a:p>
          <a:p>
            <a:pPr indent="-330200" lvl="1" marL="914400" rtl="0" algn="l">
              <a:spcBef>
                <a:spcPts val="0"/>
              </a:spcBef>
              <a:spcAft>
                <a:spcPts val="0"/>
              </a:spcAft>
              <a:buSzPts val="1600"/>
              <a:buChar char="○"/>
            </a:pPr>
            <a:r>
              <a:rPr lang="en-GB" sz="1600"/>
              <a:t>Keypoint Detection</a:t>
            </a:r>
            <a:endParaRPr sz="1600"/>
          </a:p>
          <a:p>
            <a:pPr indent="-330200" lvl="1" marL="914400" rtl="0" algn="l">
              <a:spcBef>
                <a:spcPts val="0"/>
              </a:spcBef>
              <a:spcAft>
                <a:spcPts val="0"/>
              </a:spcAft>
              <a:buSzPts val="1600"/>
              <a:buChar char="○"/>
            </a:pPr>
            <a:r>
              <a:rPr lang="en-GB" sz="1600"/>
              <a:t>Keypoint Matching</a:t>
            </a:r>
            <a:endParaRPr sz="1600"/>
          </a:p>
          <a:p>
            <a:pPr indent="-330200" lvl="1" marL="914400" rtl="0" algn="l">
              <a:spcBef>
                <a:spcPts val="0"/>
              </a:spcBef>
              <a:spcAft>
                <a:spcPts val="0"/>
              </a:spcAft>
              <a:buSzPts val="1600"/>
              <a:buChar char="○"/>
            </a:pPr>
            <a:r>
              <a:rPr lang="en-GB" sz="1600"/>
              <a:t>Homography Computation</a:t>
            </a:r>
            <a:endParaRPr/>
          </a:p>
          <a:p>
            <a:pPr indent="-342900" lvl="0" marL="457200" rtl="0" algn="l">
              <a:spcBef>
                <a:spcPts val="0"/>
              </a:spcBef>
              <a:spcAft>
                <a:spcPts val="0"/>
              </a:spcAft>
              <a:buSzPts val="1800"/>
              <a:buChar char="●"/>
            </a:pPr>
            <a:r>
              <a:rPr lang="en-GB"/>
              <a:t>Image blending</a:t>
            </a:r>
            <a:endParaRPr/>
          </a:p>
          <a:p>
            <a:pPr indent="0" lvl="0" marL="0" rtl="0" algn="l">
              <a:spcBef>
                <a:spcPts val="1600"/>
              </a:spcBef>
              <a:spcAft>
                <a:spcPts val="1600"/>
              </a:spcAft>
              <a:buNone/>
            </a:pPr>
            <a:r>
              <a:rPr lang="en-GB"/>
              <a:t>We are on track according to the timeline and are confident that we’ll be able to finish the project in time.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